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8" r:id="rId8"/>
    <p:sldId id="334" r:id="rId9"/>
    <p:sldId id="331" r:id="rId10"/>
    <p:sldId id="333" r:id="rId11"/>
    <p:sldId id="335" r:id="rId12"/>
    <p:sldId id="336" r:id="rId13"/>
    <p:sldId id="339" r:id="rId14"/>
    <p:sldId id="342" r:id="rId15"/>
    <p:sldId id="343" r:id="rId16"/>
    <p:sldId id="340" r:id="rId17"/>
    <p:sldId id="33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51" d="100"/>
          <a:sy n="51" d="100"/>
        </p:scale>
        <p:origin x="43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 smtClean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Inteligencia</a:t>
            </a:r>
            <a:r>
              <a:rPr lang="en-US" dirty="0" smtClean="0"/>
              <a:t> Artificial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campos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interesantes</a:t>
            </a:r>
            <a:r>
              <a:rPr lang="en-US" dirty="0" smtClean="0"/>
              <a:t> hoy</a:t>
            </a:r>
          </a:p>
          <a:p>
            <a:pPr lvl="1"/>
            <a:r>
              <a:rPr lang="en-US" dirty="0" smtClean="0"/>
              <a:t>Ha </a:t>
            </a:r>
            <a:r>
              <a:rPr lang="en-US" dirty="0" err="1" smtClean="0"/>
              <a:t>existido</a:t>
            </a:r>
            <a:r>
              <a:rPr lang="en-US" dirty="0" smtClean="0"/>
              <a:t> de </a:t>
            </a:r>
            <a:r>
              <a:rPr lang="en-US" dirty="0" err="1" smtClean="0"/>
              <a:t>hace</a:t>
            </a:r>
            <a:r>
              <a:rPr lang="en-US" dirty="0" smtClean="0"/>
              <a:t> </a:t>
            </a:r>
            <a:r>
              <a:rPr lang="en-US" dirty="0" err="1" smtClean="0"/>
              <a:t>décadas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conocia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expertos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habla</a:t>
            </a:r>
            <a:r>
              <a:rPr lang="en-US" dirty="0" smtClean="0"/>
              <a:t> mucho de AI, ML, DL, RL</a:t>
            </a:r>
          </a:p>
          <a:p>
            <a:pPr lvl="1"/>
            <a:endParaRPr lang="en-US" dirty="0"/>
          </a:p>
          <a:p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r>
              <a:rPr lang="en-US" dirty="0" smtClean="0"/>
              <a:t> o frameworks de </a:t>
            </a:r>
            <a:r>
              <a:rPr lang="en-US" dirty="0" err="1" smtClean="0"/>
              <a:t>trabajo</a:t>
            </a:r>
            <a:r>
              <a:rPr lang="en-US" dirty="0" smtClean="0"/>
              <a:t>: TF, </a:t>
            </a:r>
            <a:r>
              <a:rPr lang="en-US" dirty="0" err="1" smtClean="0"/>
              <a:t>Keras</a:t>
            </a:r>
            <a:r>
              <a:rPr lang="en-US" dirty="0" smtClean="0"/>
              <a:t>, </a:t>
            </a:r>
            <a:r>
              <a:rPr lang="en-US" dirty="0" err="1" smtClean="0"/>
              <a:t>Scikit</a:t>
            </a:r>
            <a:r>
              <a:rPr lang="en-US" dirty="0" smtClean="0"/>
              <a:t>-learn, etc.</a:t>
            </a:r>
          </a:p>
          <a:p>
            <a:r>
              <a:rPr lang="en-US" dirty="0" smtClean="0"/>
              <a:t>Software de </a:t>
            </a:r>
            <a:r>
              <a:rPr lang="en-US" dirty="0" err="1" smtClean="0"/>
              <a:t>Trabajo</a:t>
            </a:r>
            <a:r>
              <a:rPr lang="en-US" dirty="0" smtClean="0"/>
              <a:t>: Python,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pic>
        <p:nvPicPr>
          <p:cNvPr id="1032" name="Picture 8" descr="Image result for scikit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76" y="637376"/>
            <a:ext cx="2314059" cy="1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4" y="2980305"/>
            <a:ext cx="3523926" cy="10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pa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1" y="1045927"/>
            <a:ext cx="2978764" cy="106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enso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29" y="1243963"/>
            <a:ext cx="1879466" cy="15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55" y="5446530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86" y="4199844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pesar</a:t>
            </a:r>
            <a:r>
              <a:rPr lang="en-US" dirty="0" smtClean="0"/>
              <a:t> de </a:t>
            </a:r>
            <a:r>
              <a:rPr lang="en-US" dirty="0" err="1" smtClean="0"/>
              <a:t>ser</a:t>
            </a:r>
            <a:r>
              <a:rPr lang="en-US" dirty="0" smtClean="0"/>
              <a:t> “</a:t>
            </a:r>
            <a:r>
              <a:rPr lang="en-US" dirty="0" err="1" smtClean="0"/>
              <a:t>maravilloso</a:t>
            </a:r>
            <a:r>
              <a:rPr lang="en-US" dirty="0" smtClean="0"/>
              <a:t>”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fallas</a:t>
            </a:r>
            <a:r>
              <a:rPr lang="en-US" dirty="0" smtClean="0"/>
              <a:t> </a:t>
            </a:r>
            <a:r>
              <a:rPr lang="en-US" dirty="0" err="1" smtClean="0"/>
              <a:t>catastróficas</a:t>
            </a:r>
            <a:endParaRPr lang="en-US" dirty="0" smtClean="0"/>
          </a:p>
          <a:p>
            <a:r>
              <a:rPr lang="es-PA" b="1" i="1" dirty="0" smtClean="0"/>
              <a:t>10 - Billonaria China es identificada como si cruzara vías de seguridad transitada</a:t>
            </a:r>
          </a:p>
          <a:p>
            <a:pPr lvl="1"/>
            <a:r>
              <a:rPr lang="es-PA" dirty="0" smtClean="0"/>
              <a:t>La joven comentó : “Esto es trivial, la seguridad es más importante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“Algoritmo de detección en tiempo real”, la persona estaba muy lejos</a:t>
            </a:r>
          </a:p>
          <a:p>
            <a:r>
              <a:rPr lang="es-PA" b="1" i="1" dirty="0" smtClean="0"/>
              <a:t>09 - Vehículo Autónomo “Asesina” a Peatón</a:t>
            </a:r>
          </a:p>
          <a:p>
            <a:pPr lvl="1"/>
            <a:r>
              <a:rPr lang="es-PA" dirty="0" smtClean="0"/>
              <a:t>Uber SDC</a:t>
            </a:r>
          </a:p>
          <a:p>
            <a:pPr lvl="1"/>
            <a:r>
              <a:rPr lang="es-PA" dirty="0" smtClean="0"/>
              <a:t>Se detuvo por un tiempo las pruebas de los SDC (</a:t>
            </a:r>
            <a:r>
              <a:rPr lang="es-PA" dirty="0" err="1" smtClean="0"/>
              <a:t>Nvidia</a:t>
            </a:r>
            <a:r>
              <a:rPr lang="es-PA" dirty="0" smtClean="0"/>
              <a:t>, Toyota)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No se detectó la persona</a:t>
            </a:r>
          </a:p>
          <a:p>
            <a:pPr lvl="2"/>
            <a:r>
              <a:rPr lang="es-PA" dirty="0" smtClean="0"/>
              <a:t>El sistema de freno estaba desactivado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2052" name="Picture 4" descr="https://miro.medium.com/max/790/1*KB8FQGj9EreUFCTILcHX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77" y="1048128"/>
            <a:ext cx="2146411" cy="150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950/0*UudADUv1ijmxOSw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76" y="4131997"/>
            <a:ext cx="2738210" cy="1542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08 – IBM Watson no hace buen trabajo en Ciencias de La Salud</a:t>
            </a:r>
          </a:p>
          <a:p>
            <a:pPr lvl="1"/>
            <a:r>
              <a:rPr lang="es-PA" dirty="0" smtClean="0"/>
              <a:t>“Este Producto es un pedazo de m****” – Doctor en Florida </a:t>
            </a:r>
            <a:r>
              <a:rPr lang="es-PA" dirty="0" err="1" smtClean="0"/>
              <a:t>Jupyter</a:t>
            </a:r>
            <a:r>
              <a:rPr lang="es-PA" dirty="0" smtClean="0"/>
              <a:t> Hospital</a:t>
            </a:r>
          </a:p>
          <a:p>
            <a:pPr lvl="1"/>
            <a:r>
              <a:rPr lang="es-PA" dirty="0" smtClean="0"/>
              <a:t>Sistema de </a:t>
            </a:r>
            <a:r>
              <a:rPr lang="es-PA" dirty="0" err="1" smtClean="0"/>
              <a:t>Deteccion</a:t>
            </a:r>
            <a:r>
              <a:rPr lang="es-PA" dirty="0" smtClean="0"/>
              <a:t> de </a:t>
            </a:r>
            <a:r>
              <a:rPr lang="es-PA" dirty="0" err="1" smtClean="0"/>
              <a:t>Cancer</a:t>
            </a:r>
            <a:r>
              <a:rPr lang="es-PA" dirty="0" smtClean="0"/>
              <a:t> en el 2013</a:t>
            </a:r>
          </a:p>
          <a:p>
            <a:pPr lvl="1"/>
            <a:r>
              <a:rPr lang="es-PA" dirty="0" smtClean="0"/>
              <a:t>Problema</a:t>
            </a:r>
          </a:p>
          <a:p>
            <a:pPr lvl="2"/>
            <a:r>
              <a:rPr lang="es-PA" dirty="0" smtClean="0"/>
              <a:t>Malas recomendaciones que pudieron dar mal tratamiento a pacientes e incluso la muerte</a:t>
            </a:r>
          </a:p>
          <a:p>
            <a:pPr lvl="2"/>
            <a:r>
              <a:rPr lang="es-PA" dirty="0" err="1" smtClean="0"/>
              <a:t>Downsizing</a:t>
            </a:r>
            <a:r>
              <a:rPr lang="es-PA" dirty="0" smtClean="0"/>
              <a:t> de Watson </a:t>
            </a:r>
            <a:r>
              <a:rPr lang="es-PA" dirty="0" err="1" smtClean="0"/>
              <a:t>Health</a:t>
            </a:r>
            <a:endParaRPr lang="es-PA" dirty="0" smtClean="0"/>
          </a:p>
          <a:p>
            <a:r>
              <a:rPr lang="es-PA" b="1" i="1" dirty="0" smtClean="0"/>
              <a:t>07 – Herramienta de Reclutamiento de Amazon Estaba Parcializada a Género</a:t>
            </a:r>
          </a:p>
          <a:p>
            <a:pPr lvl="1"/>
            <a:r>
              <a:rPr lang="es-PA" dirty="0" smtClean="0"/>
              <a:t>RRHH de Amazon 2014-2017</a:t>
            </a:r>
          </a:p>
          <a:p>
            <a:pPr lvl="1"/>
            <a:r>
              <a:rPr lang="es-PA" dirty="0"/>
              <a:t>Actualmente se usa</a:t>
            </a:r>
          </a:p>
          <a:p>
            <a:pPr lvl="2"/>
            <a:r>
              <a:rPr lang="es-PA" dirty="0"/>
              <a:t>Solo recomendaciones, no evaluación</a:t>
            </a:r>
          </a:p>
          <a:p>
            <a:pPr lvl="1"/>
            <a:r>
              <a:rPr lang="es-PA" dirty="0"/>
              <a:t>Sistema de Recomendación de Hojas de Vida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Estaba parcializado a reclutar </a:t>
            </a:r>
            <a:r>
              <a:rPr lang="es-PA" dirty="0" smtClean="0"/>
              <a:t>hombres</a:t>
            </a:r>
            <a:endParaRPr lang="es-PA" dirty="0"/>
          </a:p>
        </p:txBody>
      </p:sp>
      <p:pic>
        <p:nvPicPr>
          <p:cNvPr id="6146" name="Picture 2" descr="Image result for watson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138" y="1841173"/>
            <a:ext cx="2746375" cy="1544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amazon ai recruiting tool is gender bia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46" y="4845511"/>
            <a:ext cx="285750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9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06 – </a:t>
            </a:r>
            <a:r>
              <a:rPr lang="es-PA" b="1" i="1" dirty="0" err="1" smtClean="0"/>
              <a:t>DeepFakes</a:t>
            </a:r>
            <a:r>
              <a:rPr lang="es-PA" b="1" i="1" dirty="0" smtClean="0"/>
              <a:t> Revela Un Lado Impropio de la IA</a:t>
            </a:r>
          </a:p>
          <a:p>
            <a:pPr lvl="1"/>
            <a:r>
              <a:rPr lang="es-PA" dirty="0" smtClean="0"/>
              <a:t>Uso de </a:t>
            </a:r>
            <a:r>
              <a:rPr lang="es-PA" dirty="0" err="1" smtClean="0"/>
              <a:t>Face</a:t>
            </a:r>
            <a:r>
              <a:rPr lang="es-PA" dirty="0" smtClean="0"/>
              <a:t> </a:t>
            </a:r>
            <a:r>
              <a:rPr lang="es-PA" dirty="0" err="1" smtClean="0"/>
              <a:t>Swapping</a:t>
            </a:r>
            <a:endParaRPr lang="es-PA" dirty="0" smtClean="0"/>
          </a:p>
          <a:p>
            <a:pPr lvl="1"/>
            <a:r>
              <a:rPr lang="es-PA" dirty="0" smtClean="0"/>
              <a:t>Casi real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/>
              <a:t>Utilizaba </a:t>
            </a:r>
            <a:r>
              <a:rPr lang="es-PA" dirty="0" err="1"/>
              <a:t>GANs</a:t>
            </a:r>
            <a:r>
              <a:rPr lang="es-PA" dirty="0"/>
              <a:t> para generar imágenes de celebridades sobre videos </a:t>
            </a:r>
            <a:r>
              <a:rPr lang="es-PA" dirty="0" smtClean="0"/>
              <a:t>pornográficos</a:t>
            </a:r>
          </a:p>
          <a:p>
            <a:pPr lvl="2"/>
            <a:r>
              <a:rPr lang="es-PA" dirty="0" smtClean="0"/>
              <a:t>Potencialmente dañino a la imagen de la persona</a:t>
            </a:r>
          </a:p>
          <a:p>
            <a:pPr lvl="2"/>
            <a:r>
              <a:rPr lang="es-PA" dirty="0" smtClean="0"/>
              <a:t>Credibilidad del video (real o no)</a:t>
            </a:r>
          </a:p>
          <a:p>
            <a:r>
              <a:rPr lang="es-PA" b="1" i="1" dirty="0" smtClean="0"/>
              <a:t>05 – Google </a:t>
            </a:r>
            <a:r>
              <a:rPr lang="es-PA" b="1" i="1" dirty="0" err="1" smtClean="0"/>
              <a:t>Photos</a:t>
            </a:r>
            <a:r>
              <a:rPr lang="es-PA" b="1" i="1" dirty="0" smtClean="0"/>
              <a:t> confunde Montañista con Montaña</a:t>
            </a:r>
          </a:p>
          <a:p>
            <a:pPr lvl="1"/>
            <a:r>
              <a:rPr lang="es-PA" dirty="0" smtClean="0"/>
              <a:t>Une diferentes fotos y ofrece una foto panorámica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Al unir las 3 fotos de paisajes, mezcló a la persona como una gran montaña</a:t>
            </a:r>
            <a:endParaRPr lang="en-US" dirty="0"/>
          </a:p>
        </p:txBody>
      </p:sp>
      <p:pic>
        <p:nvPicPr>
          <p:cNvPr id="7170" name="Picture 2" descr="https://miro.medium.com/max/780/0*nJ7JC1N3y-nO6S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46" y="1471084"/>
            <a:ext cx="3776447" cy="2125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miro.medium.com/max/950/0*t3Tx4HKlOg9vvR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1" y="3967948"/>
            <a:ext cx="2555207" cy="21087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04 – </a:t>
            </a:r>
            <a:r>
              <a:rPr lang="es-PA" b="1" i="1" dirty="0" smtClean="0"/>
              <a:t>Problemas con NLP y Robótica</a:t>
            </a:r>
            <a:endParaRPr lang="es-PA" b="1" i="1" dirty="0" smtClean="0"/>
          </a:p>
          <a:p>
            <a:pPr lvl="1"/>
            <a:r>
              <a:rPr lang="es-PA" dirty="0" smtClean="0"/>
              <a:t>Presentado por LG en el CES 2018</a:t>
            </a:r>
          </a:p>
          <a:p>
            <a:pPr lvl="1"/>
            <a:r>
              <a:rPr lang="es-PA" dirty="0" smtClean="0"/>
              <a:t>Asistente de Tiempo Real en Casa, responde a comandos de voz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Al presentarse en el escenario</a:t>
            </a:r>
          </a:p>
          <a:p>
            <a:pPr lvl="2"/>
            <a:r>
              <a:rPr lang="es-PA" dirty="0" smtClean="0"/>
              <a:t>Comandos de voz no ejecutaban acciones</a:t>
            </a:r>
          </a:p>
          <a:p>
            <a:pPr lvl="2"/>
            <a:r>
              <a:rPr lang="es-PA" dirty="0" smtClean="0"/>
              <a:t>Solo hacia silencio</a:t>
            </a:r>
          </a:p>
          <a:p>
            <a:r>
              <a:rPr lang="es-PA" b="1" i="1" dirty="0" smtClean="0"/>
              <a:t>03 </a:t>
            </a:r>
            <a:r>
              <a:rPr lang="es-PA" b="1" i="1" dirty="0"/>
              <a:t>– </a:t>
            </a:r>
            <a:r>
              <a:rPr lang="es-PA" b="1" i="1" dirty="0" smtClean="0"/>
              <a:t>Boston Dynamics Atlas </a:t>
            </a:r>
            <a:r>
              <a:rPr lang="es-PA" b="1" i="1" dirty="0" err="1" smtClean="0"/>
              <a:t>Bloopers</a:t>
            </a:r>
            <a:endParaRPr lang="es-PA" b="1" i="1" dirty="0"/>
          </a:p>
          <a:p>
            <a:pPr lvl="1"/>
            <a:r>
              <a:rPr lang="es-PA" dirty="0" err="1" smtClean="0"/>
              <a:t>Robotica</a:t>
            </a:r>
            <a:r>
              <a:rPr lang="es-PA" dirty="0" smtClean="0"/>
              <a:t> y Control Avanzado</a:t>
            </a:r>
          </a:p>
          <a:p>
            <a:pPr lvl="1"/>
            <a:r>
              <a:rPr lang="es-PA" dirty="0" smtClean="0"/>
              <a:t>Robot Atlas, Spot, </a:t>
            </a:r>
            <a:r>
              <a:rPr lang="es-PA" dirty="0" err="1" smtClean="0"/>
              <a:t>SpotMini</a:t>
            </a:r>
            <a:r>
              <a:rPr lang="es-PA" dirty="0" smtClean="0"/>
              <a:t>, </a:t>
            </a:r>
            <a:r>
              <a:rPr lang="es-PA" dirty="0" err="1" smtClean="0"/>
              <a:t>Flea</a:t>
            </a:r>
            <a:r>
              <a:rPr lang="es-PA" dirty="0" smtClean="0"/>
              <a:t>, etc.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Atlas no pudo hacer el demo de levantar la caja en su debut en el congreso de ciencia</a:t>
            </a:r>
          </a:p>
        </p:txBody>
      </p:sp>
      <p:pic>
        <p:nvPicPr>
          <p:cNvPr id="9218" name="Picture 2" descr="Image result for LG CL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8" y="1462360"/>
            <a:ext cx="2930962" cy="19570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max/920/0*mGZ4jFrCN2sZc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749" y="4100455"/>
            <a:ext cx="2501180" cy="1666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02 – Predicciones de la Copa Mundial 2018 con Malas Predicciones</a:t>
            </a:r>
          </a:p>
          <a:p>
            <a:pPr lvl="1"/>
            <a:r>
              <a:rPr lang="es-PA" dirty="0" smtClean="0"/>
              <a:t>Sistema de predicción de ganadores por partido</a:t>
            </a:r>
          </a:p>
          <a:p>
            <a:pPr lvl="1"/>
            <a:r>
              <a:rPr lang="es-PA" dirty="0" smtClean="0"/>
              <a:t>EA, Goldman Sachs, </a:t>
            </a:r>
            <a:r>
              <a:rPr lang="es-PA" dirty="0" err="1" smtClean="0"/>
              <a:t>University</a:t>
            </a:r>
            <a:r>
              <a:rPr lang="es-PA" dirty="0" smtClean="0"/>
              <a:t> of Dortmund y otras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Todos estaban errados</a:t>
            </a:r>
          </a:p>
          <a:p>
            <a:pPr lvl="2"/>
            <a:r>
              <a:rPr lang="es-PA" dirty="0" smtClean="0"/>
              <a:t>Solo EA con FIFA 18 usando sus ratings predijo a Francia ganador</a:t>
            </a:r>
          </a:p>
          <a:p>
            <a:r>
              <a:rPr lang="es-PA" b="1" i="1" dirty="0" smtClean="0"/>
              <a:t>01 </a:t>
            </a:r>
            <a:r>
              <a:rPr lang="es-PA" b="1" i="1" dirty="0"/>
              <a:t>– </a:t>
            </a:r>
            <a:r>
              <a:rPr lang="es-PA" b="1" i="1" dirty="0" err="1" smtClean="0"/>
              <a:t>Startup</a:t>
            </a:r>
            <a:r>
              <a:rPr lang="es-PA" b="1" i="1" dirty="0" smtClean="0"/>
              <a:t> Intenta Predecir el IQ con Marcas Faciales y Caras</a:t>
            </a:r>
            <a:endParaRPr lang="es-PA" b="1" i="1" dirty="0"/>
          </a:p>
          <a:p>
            <a:pPr lvl="1"/>
            <a:r>
              <a:rPr lang="es-PA" dirty="0" smtClean="0"/>
              <a:t>Compañía Israelí </a:t>
            </a:r>
            <a:r>
              <a:rPr lang="es-PA" dirty="0" err="1" smtClean="0"/>
              <a:t>Faception</a:t>
            </a:r>
            <a:endParaRPr lang="es-PA" dirty="0" smtClean="0"/>
          </a:p>
          <a:p>
            <a:pPr lvl="1"/>
            <a:r>
              <a:rPr lang="es-PA" dirty="0" smtClean="0"/>
              <a:t>Intentaba predecir IQ, personalidad y rasgos de violencia</a:t>
            </a:r>
          </a:p>
          <a:p>
            <a:pPr lvl="2"/>
            <a:r>
              <a:rPr lang="es-PA" dirty="0" smtClean="0"/>
              <a:t>Usando IA, análisis facial y estructura </a:t>
            </a:r>
            <a:r>
              <a:rPr lang="es-PA" dirty="0" err="1" smtClean="0"/>
              <a:t>osea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Hacia que el sistema de IA se comportara como un sistema racista</a:t>
            </a:r>
          </a:p>
        </p:txBody>
      </p:sp>
      <p:pic>
        <p:nvPicPr>
          <p:cNvPr id="11266" name="Picture 2" descr="https://miro.medium.com/max/950/0*a1vhhapD63PuO_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2409805"/>
            <a:ext cx="3233287" cy="1824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950/0*gJD1XowX5GNaL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4581847"/>
            <a:ext cx="3689933" cy="1782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5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Si estamos trabajando con Windows…</a:t>
            </a:r>
          </a:p>
          <a:p>
            <a:pPr lvl="1"/>
            <a:r>
              <a:rPr lang="es-PA" dirty="0" smtClean="0"/>
              <a:t>Instalar Anaconda</a:t>
            </a:r>
            <a:endParaRPr lang="es-PA" dirty="0"/>
          </a:p>
          <a:p>
            <a:pPr lvl="1"/>
            <a:r>
              <a:rPr lang="es-PA" dirty="0" smtClean="0"/>
              <a:t>Crear un ambiente virtual</a:t>
            </a:r>
            <a:endParaRPr lang="es-PA" dirty="0"/>
          </a:p>
          <a:p>
            <a:pPr lvl="1"/>
            <a:r>
              <a:rPr lang="es-PA" dirty="0" smtClean="0"/>
              <a:t>Lanzar </a:t>
            </a:r>
            <a:r>
              <a:rPr lang="es-PA" dirty="0" err="1" smtClean="0"/>
              <a:t>Jupyter</a:t>
            </a:r>
            <a:r>
              <a:rPr lang="es-PA" dirty="0" smtClean="0"/>
              <a:t> Notebook</a:t>
            </a:r>
            <a:endParaRPr lang="es-PA" dirty="0"/>
          </a:p>
          <a:p>
            <a:pPr lvl="1"/>
            <a:r>
              <a:rPr lang="es-PA" dirty="0" smtClean="0"/>
              <a:t>Realizar algunas acciones básicas con </a:t>
            </a:r>
            <a:r>
              <a:rPr lang="es-PA" dirty="0" err="1" smtClean="0"/>
              <a:t>Jupyter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</p:spTree>
    <p:extLst>
      <p:ext uri="{BB962C8B-B14F-4D97-AF65-F5344CB8AC3E}">
        <p14:creationId xmlns:p14="http://schemas.microsoft.com/office/powerpoint/2010/main" val="29301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1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4100" name="Picture 4" descr="Image result for peter norvig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56" y="2024743"/>
            <a:ext cx="7112972" cy="4028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34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fundamentos</a:t>
            </a:r>
            <a:r>
              <a:rPr lang="en-US" dirty="0" smtClean="0"/>
              <a:t> de:</a:t>
            </a:r>
          </a:p>
          <a:p>
            <a:pPr lvl="1"/>
            <a:r>
              <a:rPr lang="es-PA" dirty="0" smtClean="0"/>
              <a:t>Inteligencia Artificial (Artificial </a:t>
            </a:r>
            <a:r>
              <a:rPr lang="es-PA" dirty="0" err="1" smtClean="0"/>
              <a:t>Intelligence</a:t>
            </a:r>
            <a:r>
              <a:rPr lang="es-PA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(Machine Learning)</a:t>
            </a:r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</a:t>
            </a:r>
            <a:r>
              <a:rPr lang="en-US" dirty="0" err="1" smtClean="0"/>
              <a:t>Profundo</a:t>
            </a:r>
            <a:r>
              <a:rPr lang="en-US" dirty="0" smtClean="0"/>
              <a:t> (Deep Learning)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</a:t>
            </a:r>
            <a:r>
              <a:rPr lang="en-US" dirty="0" err="1" smtClean="0"/>
              <a:t>reales</a:t>
            </a:r>
            <a:r>
              <a:rPr lang="en-US" dirty="0" smtClean="0"/>
              <a:t> que </a:t>
            </a:r>
            <a:r>
              <a:rPr lang="en-US" dirty="0" err="1" smtClean="0"/>
              <a:t>llevarán</a:t>
            </a:r>
            <a:r>
              <a:rPr lang="en-US" dirty="0" smtClean="0"/>
              <a:t> a explorer el </a:t>
            </a:r>
            <a:r>
              <a:rPr lang="en-US" dirty="0" err="1" smtClean="0"/>
              <a:t>mundo</a:t>
            </a:r>
            <a:r>
              <a:rPr lang="en-US" dirty="0" smtClean="0"/>
              <a:t> de la IA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teoría</a:t>
            </a:r>
            <a:r>
              <a:rPr lang="en-US" dirty="0" smtClean="0"/>
              <a:t> y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60%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40% </a:t>
            </a:r>
            <a:r>
              <a:rPr lang="en-US" dirty="0" err="1" smtClean="0"/>
              <a:t>Teoría</a:t>
            </a:r>
            <a:endParaRPr lang="en-US" dirty="0"/>
          </a:p>
          <a:p>
            <a:r>
              <a:rPr lang="en-US" dirty="0" smtClean="0"/>
              <a:t>Al </a:t>
            </a:r>
            <a:r>
              <a:rPr lang="en-US" dirty="0" err="1" smtClean="0"/>
              <a:t>finalizar</a:t>
            </a:r>
            <a:r>
              <a:rPr lang="en-US" dirty="0" smtClean="0"/>
              <a:t> 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de:</a:t>
            </a:r>
          </a:p>
          <a:p>
            <a:pPr lvl="1"/>
            <a:r>
              <a:rPr lang="en-US" dirty="0" err="1" smtClean="0"/>
              <a:t>Construir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/>
              <a:t> </a:t>
            </a:r>
            <a:r>
              <a:rPr lang="en-US" dirty="0" smtClean="0"/>
              <a:t>de IA</a:t>
            </a:r>
          </a:p>
          <a:p>
            <a:pPr lvl="1"/>
            <a:r>
              <a:rPr lang="en-US" dirty="0" err="1" smtClean="0"/>
              <a:t>Afinar</a:t>
            </a:r>
            <a:r>
              <a:rPr lang="en-US" dirty="0" smtClean="0"/>
              <a:t> y </a:t>
            </a:r>
            <a:r>
              <a:rPr lang="en-US" dirty="0" err="1" smtClean="0"/>
              <a:t>utilizar</a:t>
            </a:r>
            <a:r>
              <a:rPr lang="en-US" dirty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ideas para </a:t>
            </a:r>
            <a:r>
              <a:rPr lang="en-US" dirty="0" err="1" smtClean="0"/>
              <a:t>concretarlas</a:t>
            </a:r>
            <a:endParaRPr lang="en-US" dirty="0"/>
          </a:p>
          <a:p>
            <a:r>
              <a:rPr lang="es-PA" dirty="0" smtClean="0"/>
              <a:t>Sentirse capaces de participar en una </a:t>
            </a:r>
            <a:r>
              <a:rPr lang="es-PA" dirty="0" err="1" smtClean="0"/>
              <a:t>hackaton</a:t>
            </a:r>
            <a:r>
              <a:rPr lang="es-PA" dirty="0" smtClean="0"/>
              <a:t> de IA</a:t>
            </a:r>
            <a:endParaRPr lang="en-US" dirty="0" smtClean="0"/>
          </a:p>
          <a:p>
            <a:endParaRPr lang="es-PA" dirty="0"/>
          </a:p>
          <a:p>
            <a:r>
              <a:rPr lang="es-PA" dirty="0" smtClean="0"/>
              <a:t>Repositorio</a:t>
            </a:r>
          </a:p>
          <a:p>
            <a:pPr lvl="1"/>
            <a:r>
              <a:rPr lang="es-PA" dirty="0" err="1" smtClean="0"/>
              <a:t>Github</a:t>
            </a:r>
            <a:r>
              <a:rPr lang="es-PA" dirty="0" smtClean="0"/>
              <a:t>: https://github.com/ulatinaedupa/ArtificialIntelligence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División</a:t>
            </a:r>
            <a:r>
              <a:rPr lang="en-US" dirty="0" smtClean="0"/>
              <a:t> de </a:t>
            </a:r>
            <a:r>
              <a:rPr lang="en-US" dirty="0" err="1" smtClean="0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 smtClean="0"/>
              <a:t>Laboratorios</a:t>
            </a:r>
            <a:r>
              <a:rPr lang="en-US" b="1" dirty="0" smtClean="0"/>
              <a:t>		24%</a:t>
            </a:r>
          </a:p>
          <a:p>
            <a:r>
              <a:rPr lang="es-PA" b="1" dirty="0" smtClean="0"/>
              <a:t>Tareas				24%</a:t>
            </a:r>
          </a:p>
          <a:p>
            <a:r>
              <a:rPr lang="es-PA" b="1" dirty="0" err="1" smtClean="0"/>
              <a:t>Quizes</a:t>
            </a:r>
            <a:r>
              <a:rPr lang="es-PA" b="1" dirty="0" smtClean="0"/>
              <a:t>				24%</a:t>
            </a:r>
          </a:p>
          <a:p>
            <a:r>
              <a:rPr lang="es-PA" b="1" dirty="0" smtClean="0"/>
              <a:t>Proyecto Final		28%</a:t>
            </a:r>
          </a:p>
          <a:p>
            <a:pPr marL="0" indent="0">
              <a:buNone/>
            </a:pPr>
            <a:r>
              <a:rPr lang="es-PA" b="1" dirty="0" smtClean="0"/>
              <a:t>___________________________</a:t>
            </a:r>
          </a:p>
          <a:p>
            <a:r>
              <a:rPr lang="es-PA" b="1" dirty="0" smtClean="0"/>
              <a:t>Total                        100%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Construir un Sistema de Inteligencia Artificial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 smtClean="0"/>
              <a:t>Grupo de 3 personas</a:t>
            </a:r>
          </a:p>
          <a:p>
            <a:pPr lvl="1"/>
            <a:r>
              <a:rPr lang="es-PA" dirty="0" smtClean="0"/>
              <a:t>Todos tienen las mismas notas aún si solo trabaja 1</a:t>
            </a:r>
          </a:p>
          <a:p>
            <a:r>
              <a:rPr lang="es-PA" dirty="0" smtClean="0"/>
              <a:t>Construir un sistema que tenga Inteligencia Artificial</a:t>
            </a:r>
          </a:p>
          <a:p>
            <a:pPr lvl="1"/>
            <a:r>
              <a:rPr lang="es-PA" dirty="0" smtClean="0"/>
              <a:t>Aplicación remota corriendo en un servidor</a:t>
            </a:r>
          </a:p>
          <a:p>
            <a:pPr lvl="2"/>
            <a:r>
              <a:rPr lang="es-PA" dirty="0" smtClean="0"/>
              <a:t>Local </a:t>
            </a:r>
            <a:r>
              <a:rPr lang="es-PA" dirty="0" err="1" smtClean="0"/>
              <a:t>ó</a:t>
            </a:r>
            <a:r>
              <a:rPr lang="es-PA" dirty="0" smtClean="0"/>
              <a:t> Remoto</a:t>
            </a:r>
          </a:p>
          <a:p>
            <a:pPr lvl="1"/>
            <a:r>
              <a:rPr lang="es-PA" dirty="0"/>
              <a:t>Debe usar un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 o construir su propio </a:t>
            </a:r>
            <a:r>
              <a:rPr lang="es-PA" dirty="0" err="1" smtClean="0"/>
              <a:t>dataset</a:t>
            </a:r>
            <a:r>
              <a:rPr lang="es-PA" dirty="0" smtClean="0"/>
              <a:t> (10%)</a:t>
            </a:r>
            <a:endParaRPr lang="es-PA" dirty="0"/>
          </a:p>
          <a:p>
            <a:pPr lvl="2"/>
            <a:r>
              <a:rPr lang="es-PA" dirty="0" err="1" smtClean="0"/>
              <a:t>Kaggle</a:t>
            </a:r>
            <a:r>
              <a:rPr lang="es-PA" dirty="0" smtClean="0"/>
              <a:t>, Data.gov, Nasa.gov </a:t>
            </a:r>
            <a:r>
              <a:rPr lang="es-PA" dirty="0" err="1" smtClean="0"/>
              <a:t>ó</a:t>
            </a:r>
            <a:r>
              <a:rPr lang="es-PA" dirty="0" smtClean="0"/>
              <a:t> cualquier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</a:t>
            </a:r>
          </a:p>
          <a:p>
            <a:pPr lvl="1"/>
            <a:r>
              <a:rPr lang="es-PA" dirty="0" smtClean="0"/>
              <a:t>Debe ser capaz de realizar training incremental de los nuevos campos en la base de datos (20%)</a:t>
            </a:r>
          </a:p>
          <a:p>
            <a:pPr lvl="1"/>
            <a:r>
              <a:rPr lang="es-PA" dirty="0" smtClean="0"/>
              <a:t>Capaz de mostrar las predicciones, clasificaciones o ambas (25%)</a:t>
            </a:r>
          </a:p>
          <a:p>
            <a:pPr lvl="1"/>
            <a:r>
              <a:rPr lang="es-PA" dirty="0" smtClean="0"/>
              <a:t>Capaz de realizar reportes y estadísticas (20%)</a:t>
            </a:r>
          </a:p>
          <a:p>
            <a:pPr lvl="1"/>
            <a:r>
              <a:rPr lang="es-PA" dirty="0" smtClean="0"/>
              <a:t>Usar Amazon Web </a:t>
            </a:r>
            <a:r>
              <a:rPr lang="es-PA" dirty="0" err="1" smtClean="0"/>
              <a:t>Services</a:t>
            </a:r>
            <a:r>
              <a:rPr lang="es-PA" dirty="0" smtClean="0"/>
              <a:t> (10%)</a:t>
            </a:r>
          </a:p>
          <a:p>
            <a:pPr lvl="1"/>
            <a:r>
              <a:rPr lang="es-PA" dirty="0" smtClean="0"/>
              <a:t>Escrito en formato IEEE (15%)</a:t>
            </a:r>
          </a:p>
        </p:txBody>
      </p:sp>
      <p:pic>
        <p:nvPicPr>
          <p:cNvPr id="3074" name="Picture 2" descr="Image result for ka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5" y="1383396"/>
            <a:ext cx="3294668" cy="127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.g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35" y="5543581"/>
            <a:ext cx="2665162" cy="12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asa.g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97" y="2963227"/>
            <a:ext cx="2305541" cy="18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5545</TotalTime>
  <Words>1283</Words>
  <Application>Microsoft Office PowerPoint</Application>
  <PresentationFormat>Panorámica</PresentationFormat>
  <Paragraphs>176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</vt:lpstr>
      <vt:lpstr>INTELIGENCIA ARTIFICIAL</vt:lpstr>
      <vt:lpstr>Formato del Curso</vt:lpstr>
      <vt:lpstr>Reglas del Curso</vt:lpstr>
      <vt:lpstr>Reglas del Curso</vt:lpstr>
      <vt:lpstr>Reglas del Curso</vt:lpstr>
      <vt:lpstr>Reglas del Curso</vt:lpstr>
      <vt:lpstr>Objetivos</vt:lpstr>
      <vt:lpstr>División de Porcentajes</vt:lpstr>
      <vt:lpstr>Proyecto Final – Construir un Sistema de Inteligencia Artificial</vt:lpstr>
      <vt:lpstr>Introducción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Andrés López  122036239  Grupo 2</cp:lastModifiedBy>
  <cp:revision>352</cp:revision>
  <dcterms:created xsi:type="dcterms:W3CDTF">2018-02-28T08:20:25Z</dcterms:created>
  <dcterms:modified xsi:type="dcterms:W3CDTF">2019-09-13T00:05:10Z</dcterms:modified>
</cp:coreProperties>
</file>